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60" autoAdjust="0"/>
    <p:restoredTop sz="94707" autoAdjust="0"/>
  </p:normalViewPr>
  <p:slideViewPr>
    <p:cSldViewPr>
      <p:cViewPr varScale="1">
        <p:scale>
          <a:sx n="88" d="100"/>
          <a:sy n="88" d="100"/>
        </p:scale>
        <p:origin x="-5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9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2367F4F-1DF6-4558-B69F-55FD9796AB70}" type="datetimeFigureOut">
              <a:rPr lang="fa-IR" smtClean="0"/>
              <a:pPr/>
              <a:t>1434/01/07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BE3A9B-2563-4883-BAE4-285BAC39C6D8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  <a:buFontTx/>
              <a:buNone/>
            </a:pPr>
            <a:r>
              <a:rPr lang="fa-IR" sz="3600" dirty="0" smtClean="0">
                <a:cs typeface="+mn-cs"/>
              </a:rPr>
              <a:t>اختلال در خوردن </a:t>
            </a:r>
            <a:r>
              <a:rPr lang="en-US" sz="3600" dirty="0" smtClean="0">
                <a:cs typeface="+mn-cs"/>
              </a:rPr>
              <a:t/>
            </a:r>
            <a:br>
              <a:rPr lang="en-US" sz="3600" dirty="0" smtClean="0">
                <a:cs typeface="+mn-cs"/>
              </a:rPr>
            </a:br>
            <a:r>
              <a:rPr lang="fa-IR" sz="3600" dirty="0" smtClean="0">
                <a:cs typeface="+mn-cs"/>
              </a:rPr>
              <a:t>1- پرخوری مرضی </a:t>
            </a:r>
            <a:r>
              <a:rPr lang="en-US" sz="3600" dirty="0" smtClean="0">
                <a:cs typeface="+mn-cs"/>
              </a:rPr>
              <a:t/>
            </a:r>
            <a:br>
              <a:rPr lang="en-US" sz="3600" dirty="0" smtClean="0">
                <a:cs typeface="+mn-cs"/>
              </a:rPr>
            </a:br>
            <a:r>
              <a:rPr lang="fa-IR" sz="3600" dirty="0" smtClean="0">
                <a:cs typeface="+mn-cs"/>
              </a:rPr>
              <a:t>2- بی اشتهائی مرضی </a:t>
            </a:r>
            <a:endParaRPr lang="fa-IR" sz="3600" dirty="0"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57466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1</a:t>
            </a:r>
            <a:r>
              <a:rPr lang="fa-IR" sz="2000" b="1" dirty="0" smtClean="0">
                <a:cs typeface="+mn-cs"/>
              </a:rPr>
              <a:t>- پرخوری مرضی</a:t>
            </a:r>
            <a:r>
              <a:rPr lang="fa-IR" sz="2000" dirty="0" smtClean="0">
                <a:cs typeface="+mn-cs"/>
              </a:rPr>
              <a:t>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تعریف : اختلال در خوردن (غالباً سندرم پرخوری – تخلیه نامیده شود) که بواسطه پرخوری زیاد و بدنبال آن خود را وادار به استفراغ کردن و سوء استفاده از مواد مدرو ملین مشخص می شود.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b="1" dirty="0" smtClean="0">
                <a:cs typeface="+mn-cs"/>
              </a:rPr>
              <a:t>نشانه شناسی (یافته های عینی و ذهنی) :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1)پرخوری به صورت مخفی و در تنهایی صورت </a:t>
            </a:r>
            <a:r>
              <a:rPr lang="fa-IR" sz="2000" dirty="0" smtClean="0">
                <a:cs typeface="+mn-cs"/>
              </a:rPr>
              <a:t>می </a:t>
            </a:r>
            <a:r>
              <a:rPr lang="fa-IR" sz="2000" dirty="0" smtClean="0">
                <a:cs typeface="+mn-cs"/>
              </a:rPr>
              <a:t>گیرد و فرد ممکن است در یک دور، 11500 کالری مصرف کند.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2) پس از شروع پرخوری، فرد احساس می کند نه </a:t>
            </a:r>
            <a:r>
              <a:rPr lang="fa-IR" sz="2000" dirty="0" smtClean="0">
                <a:cs typeface="+mn-cs"/>
              </a:rPr>
              <a:t>می </a:t>
            </a:r>
            <a:r>
              <a:rPr lang="fa-IR" sz="2000" dirty="0" smtClean="0">
                <a:cs typeface="+mn-cs"/>
              </a:rPr>
              <a:t>تواند خوردن خود را کنترل نماید و نه این که میتواند آن را متوقف کند.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3) پرخوری ممکن است لذت بخش باشد ولی بدنبال آن انتقاد شدید از خود و خلق افسرده متظاهر می شود.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4) افرادی که به پرخوری مرضی مبتلا هستند غالباً  وزنشان طبیعی است برخی چند کیلوکمتر و بعضی چند کیلو بیشتر وزن دارند.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5) وسواس در ارتباط با تصویر ذهنی از خویشتن و ظاهر، توجه زیاد به جاذبه جنسی و چگونه بنظر دیگران آمدن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6) غالباً پرخوری با دوره خوردن طبیعی و دوره نخوردن ، به طور متناوب وجود دارد.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7) استفراغ زیاد ممکن است منجربه مشکل کم آبی بدن و عدم تعادل الکترولیت شود . </a:t>
            </a:r>
            <a:endParaRPr lang="en-US" sz="2000" dirty="0" smtClean="0"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57466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2- بی اشتهایی مرضی :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تعریف : سندرمی بالینی که در آن بیمار ترس مرضی از چاق شدن دارد. این حالت با گسیختگی و خراب شدن تصویر ذهنی از خویشتن اشتغال فکر در مورد غذا و امتناع از غذاخوردن مشخص می شود.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نشانه شناسی (یافته های عینی – ذهنی)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1- ترس مرضی از چاقی، حتی زمانی که فرد بسیار لاغر است.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2- امتناع از غذا خوردن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3- اشتغال ذهنی در مورد غذا، بیمار برای مدت زمان زیادی درباره غذا فکر می کند و راجع به آن حرف می زند، برای اعضاء خانواده و دوستان مقدار زیادی غذا تهیه می کند ولی خود از خوردن آن امتناع می ورزد.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4- فقدان قاعده گی شایع است و حتی قبل از کاهش وزن قابل توجه مشاهده می گردد.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5- تعویق رشد روانی جنسی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6- رفتار اجباری مانند شستن بیش از حددستها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7- ورزشهای بیش از اندازه متداول است.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8- احساس افسردگی و اضطراب غالباً با این اختلال همراه می باشد.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9- گهگاه فرد دچار سندرم پرخوری، تخلیه می شود. </a:t>
            </a:r>
            <a:endParaRPr lang="en-US" sz="2000" dirty="0" smtClean="0"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44504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Tx/>
              <a:buNone/>
            </a:pPr>
            <a:r>
              <a:rPr lang="fa-IR" sz="2000" b="1" dirty="0" smtClean="0">
                <a:cs typeface="+mn-cs"/>
              </a:rPr>
              <a:t>مداخلات منطقی در پرخوری و بی اشتهائی مرضی</a:t>
            </a:r>
            <a:r>
              <a:rPr lang="fa-IR" sz="2000" dirty="0" smtClean="0">
                <a:cs typeface="+mn-cs"/>
              </a:rPr>
              <a:t>: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1) در صورتی که بیمار نتواند و یا نخواهد غذای کافی از راه دهان بخورد دریافت مایعات از طریق لوله معده صورت گیرد.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2- با همکاری مسئول تغذیه مقدار کالری مورد نیاز بیمار را جهت تغذیه کافی و اضافه وزن منظمی تعیین کنید.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3) در موقع صرف غذا جهت حمایت بیمار کنار او نشسته و مقدار غذای مصرف شده را مشاهده کنید . باید برای صرف غذا محدودیت قائل شده زیرا بدون محدودیت زمان مصرف کردن غذا طولانی می شود. توجه بیمار به غذا و غذاخوردن معطوف نمائید.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4) حداقل یکساعت پس از صرف غذا بیمار را تحت نظر قرار دهید زیرا ممکن است بیمار غذای خود را بدور ریخته و یا عملی انجام دهد که منجر به استفراغ خود شود.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5) جذب و دفع بیمار را ثبت نمائید.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r>
              <a:rPr lang="fa-IR" sz="2000" dirty="0" smtClean="0">
                <a:cs typeface="+mn-cs"/>
              </a:rPr>
              <a:t>6) بیمار را بلافاصله پس از برخواستن از خواب و پس از اولین دفع ادرار وزن کنید. </a:t>
            </a:r>
            <a:endParaRPr lang="en-US" sz="2000" dirty="0" smtClean="0"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57466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7) در صورت بهبود رفتار تغذیه ای ، آن را مورد حمایت و تقویت مثبت قرار دهید.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8) چنانچه پوست بیمار خشک است نگذارید هر روز حمام بگیرد، آب گرم و صابون پوست را خشک </a:t>
            </a:r>
            <a:br>
              <a:rPr lang="fa-IR" sz="2000" dirty="0" smtClean="0">
                <a:cs typeface="+mn-cs"/>
              </a:rPr>
            </a:br>
            <a:r>
              <a:rPr lang="fa-IR" sz="2000" dirty="0" smtClean="0">
                <a:cs typeface="+mn-cs"/>
              </a:rPr>
              <a:t>می کند.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9) رنگ و رطوبت مخاط دهان را مورد مشاهده قرار داده و نتیجه را ثبت کنید. . مخاط خشک و بیرنگ نشانگر سوء تغذیه و کم آبی بدن می باشد.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10)بهداشت مراقبت مستمر از دهان را تشویق کنید.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11) با صادق بودن، پذیرا بودن، در دسترس بیمار بودن، پای بند قول و قرارها بودن به ایجاد رابطه قابل اعتماد پرستار و بیمار دست یابید.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12- پس از بهبود وضع تغذیه بیمار با او به کاوش احساس ترس شدید از چاق شدن بپردازید . چنانچه بخواهید رفتار غیرانطباقی از بین برود باید ابتدا به حل مسائل هیجانی بپردازید. </a:t>
            </a:r>
            <a:endParaRPr lang="en-US" sz="2000" dirty="0" smtClean="0"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91264" cy="4954555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13- در جستجوی پویائیهای خانواده برآید. به بیمار کمک کنید تا به نقش خود و متناسب بودن آن در خانواده پی ببرید. بیمار را یاری دهید تا نکات مهم و حائز اهمیت را در ساختار خانواده مشخص کرده و تا درصدد رفع آن برآید. به بیمار کمک کنید تا هیجانات مربوط به خود را شناسایی کرده و آن را به عنوان جزئی از خود بپذیرد.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14- محیطی آرام برای بیمار فراهم آورید. محرک ها و شدت نور را کمتر کنید . افراد کمتری با بیمار در تماس باشند. در فضای آرام با محرکها کم سطح اصطراب بیمار کاهش می یابد.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fa-IR" sz="2000" dirty="0" smtClean="0">
                <a:cs typeface="+mn-cs"/>
              </a:rPr>
              <a:t>15) به بیمار کمک کنید تا علائم افزایش اضطراب را شناسائی کرده و مداخلات متناسب (مانند تمرینهای مختلف، قدم زدن آرامبخش خود) را اعمال کند. اضطراب و تنش را می توان به طور سالم و از طریق فعالیتهای جسمی تقلیل داد.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00000"/>
              </a:lnSpc>
              <a:buFontTx/>
              <a:buNone/>
            </a:pPr>
            <a:endParaRPr lang="fa-IR" sz="2000" dirty="0"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  <a:buFontTx/>
              <a:buNone/>
            </a:pPr>
            <a:r>
              <a:rPr lang="fa-IR" sz="2000" dirty="0" smtClean="0">
                <a:cs typeface="+mn-cs"/>
              </a:rPr>
              <a:t>16) به بیمار کمک کنید تا به درکی منطقی از بدن خویش در رابطه با غذا برسد. بیمار باید بداند درکی که از بدن خویش دارد درکی ناسالم می باشد. و ادامه این روند از طریق رفتار غیر انطباقی در خوردن خطرناک بوده و زندگی او را به مخاطره می اندازد.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60000"/>
              </a:lnSpc>
              <a:buFontTx/>
              <a:buNone/>
            </a:pPr>
            <a:r>
              <a:rPr lang="fa-IR" sz="2000" dirty="0" smtClean="0">
                <a:cs typeface="+mn-cs"/>
              </a:rPr>
              <a:t>17) تصمیمات مستقل بیمار را در ارتباط با زندگی وی تشویق قراردهید و از تقویت مثبت استفاده کنید.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60000"/>
              </a:lnSpc>
              <a:buFontTx/>
              <a:buNone/>
            </a:pPr>
            <a:r>
              <a:rPr lang="fa-IR" sz="2000" dirty="0" smtClean="0">
                <a:cs typeface="+mn-cs"/>
              </a:rPr>
              <a:t>18) احساس کنترل محیط از طریق اتخاذ تصمیمهای مستقل بیمار و شرکت در آنها را توسعه بخشید.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60000"/>
              </a:lnSpc>
              <a:buFontTx/>
              <a:buNone/>
            </a:pPr>
            <a:r>
              <a:rPr lang="fa-IR" sz="2000" dirty="0" smtClean="0">
                <a:cs typeface="+mn-cs"/>
              </a:rPr>
              <a:t>19) با کمک بیمار به جستجوی شیوه های کنترل محیط بدون برگشت به رفتار غیرانطباقی مربوط به خوردن بپردازید. </a:t>
            </a:r>
            <a:endParaRPr lang="en-US" sz="2000" dirty="0" smtClean="0">
              <a:cs typeface="+mn-cs"/>
            </a:endParaRPr>
          </a:p>
          <a:p>
            <a:pPr>
              <a:lnSpc>
                <a:spcPct val="160000"/>
              </a:lnSpc>
              <a:buFontTx/>
              <a:buNone/>
            </a:pPr>
            <a:r>
              <a:rPr lang="fa-IR" sz="2000" dirty="0" smtClean="0">
                <a:cs typeface="+mn-cs"/>
              </a:rPr>
              <a:t>20) به بیمار کمک کنید تا به احساسات واقعی و ترسهایی که منجر به رفتارهای نادرست تغذیه ای </a:t>
            </a:r>
            <a:br>
              <a:rPr lang="fa-IR" sz="2000" dirty="0" smtClean="0">
                <a:cs typeface="+mn-cs"/>
              </a:rPr>
            </a:br>
            <a:r>
              <a:rPr lang="fa-IR" sz="2000" dirty="0" smtClean="0">
                <a:cs typeface="+mn-cs"/>
              </a:rPr>
              <a:t>می شود پی ببرد. چنانچه بخواهید رفتار غیر انطباقی رفع شوند در ابتدا باید مسائل هیجانی حل گردند. </a:t>
            </a:r>
            <a:endParaRPr lang="en-US" sz="2000" dirty="0" smtClean="0"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884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اختلال در خوردن  1- پرخوری مرضی  2- بی اشتهائی مرضی </vt:lpstr>
      <vt:lpstr>Slide 2</vt:lpstr>
      <vt:lpstr>Slide 3</vt:lpstr>
      <vt:lpstr>Slide 4</vt:lpstr>
      <vt:lpstr>Slide 5</vt:lpstr>
      <vt:lpstr>Slide 6</vt:lpstr>
      <vt:lpstr>Slide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ebnehoseiniz1</dc:creator>
  <cp:lastModifiedBy>ebnehoseiniz1</cp:lastModifiedBy>
  <cp:revision>8</cp:revision>
  <dcterms:created xsi:type="dcterms:W3CDTF">2012-11-18T07:37:35Z</dcterms:created>
  <dcterms:modified xsi:type="dcterms:W3CDTF">2012-11-20T06:30:19Z</dcterms:modified>
</cp:coreProperties>
</file>